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6.xml"/><Relationship Id="rId22" Type="http://schemas.openxmlformats.org/officeDocument/2006/relationships/font" Target="fonts/MavenPro-regular.fntdata"/><Relationship Id="rId10" Type="http://schemas.openxmlformats.org/officeDocument/2006/relationships/slide" Target="slides/slide5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aven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.fntdata"/><Relationship Id="rId6" Type="http://schemas.openxmlformats.org/officeDocument/2006/relationships/slide" Target="slides/slide1.xml"/><Relationship Id="rId18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Shape 4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Shape 4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Shape 4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GTT.py --source=graphs\insane.jpg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GTT.py --source=graphs\insane.jpg --log_level=4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Shape 3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Shape 3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Shape 3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Shape 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Shape 46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Shape 268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Shape 27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Shape 8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Shape 10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Shape 13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Shape 132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Shape 133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Shape 139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ctrTitle"/>
          </p:nvPr>
        </p:nvSpPr>
        <p:spPr>
          <a:xfrm>
            <a:off x="824000" y="1635300"/>
            <a:ext cx="46032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GTT - Final meeting</a:t>
            </a:r>
            <a:endParaRPr/>
          </a:p>
        </p:txBody>
      </p:sp>
      <p:sp>
        <p:nvSpPr>
          <p:cNvPr id="278" name="Shape 278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 Mark Rachman &amp; Nir Kravetzky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/>
          <p:nvPr>
            <p:ph type="ctrTitle"/>
          </p:nvPr>
        </p:nvSpPr>
        <p:spPr>
          <a:xfrm>
            <a:off x="656625" y="434350"/>
            <a:ext cx="5438400" cy="85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Nunito"/>
                <a:ea typeface="Nunito"/>
                <a:cs typeface="Nunito"/>
                <a:sym typeface="Nunito"/>
              </a:rPr>
              <a:t>Problems Encountered &amp; Solutions 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latin typeface="Nunito"/>
                <a:ea typeface="Nunito"/>
                <a:cs typeface="Nunito"/>
                <a:sym typeface="Nunito"/>
              </a:rPr>
              <a:t>Digit Recognition</a:t>
            </a:r>
            <a:endParaRPr sz="2400" u="sng"/>
          </a:p>
        </p:txBody>
      </p:sp>
      <p:sp>
        <p:nvSpPr>
          <p:cNvPr id="410" name="Shape 410"/>
          <p:cNvSpPr txBox="1"/>
          <p:nvPr>
            <p:ph idx="1" type="subTitle"/>
          </p:nvPr>
        </p:nvSpPr>
        <p:spPr>
          <a:xfrm>
            <a:off x="366175" y="1602125"/>
            <a:ext cx="8093400" cy="32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</a:pPr>
            <a:r>
              <a:rPr lang="en-GB"/>
              <a:t>In order to recognize </a:t>
            </a:r>
            <a:r>
              <a:rPr lang="en-GB"/>
              <a:t>handwritten</a:t>
            </a:r>
            <a:r>
              <a:rPr lang="en-GB"/>
              <a:t> digits, we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r>
              <a:rPr lang="en-GB"/>
              <a:t>t</a:t>
            </a:r>
            <a:r>
              <a:rPr lang="en-GB"/>
              <a:t>rained a classifier with TF.</a:t>
            </a:r>
            <a:endParaRPr/>
          </a:p>
        </p:txBody>
      </p:sp>
      <p:pic>
        <p:nvPicPr>
          <p:cNvPr id="411" name="Shape 4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550" y="2218325"/>
            <a:ext cx="3653450" cy="265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 txBox="1"/>
          <p:nvPr>
            <p:ph type="ctrTitle"/>
          </p:nvPr>
        </p:nvSpPr>
        <p:spPr>
          <a:xfrm>
            <a:off x="656625" y="434350"/>
            <a:ext cx="5551200" cy="9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Nunito"/>
                <a:ea typeface="Nunito"/>
                <a:cs typeface="Nunito"/>
                <a:sym typeface="Nunito"/>
              </a:rPr>
              <a:t>Problems Encountered &amp; Solutions 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latin typeface="Nunito"/>
                <a:ea typeface="Nunito"/>
                <a:cs typeface="Nunito"/>
                <a:sym typeface="Nunito"/>
              </a:rPr>
              <a:t>Graph Detection</a:t>
            </a:r>
            <a:endParaRPr sz="2400" u="sng"/>
          </a:p>
        </p:txBody>
      </p:sp>
      <p:sp>
        <p:nvSpPr>
          <p:cNvPr id="417" name="Shape 417"/>
          <p:cNvSpPr txBox="1"/>
          <p:nvPr>
            <p:ph idx="1" type="subTitle"/>
          </p:nvPr>
        </p:nvSpPr>
        <p:spPr>
          <a:xfrm>
            <a:off x="366175" y="1602125"/>
            <a:ext cx="8093400" cy="32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order to </a:t>
            </a:r>
            <a:r>
              <a:rPr lang="en-GB"/>
              <a:t>recognize</a:t>
            </a:r>
            <a:r>
              <a:rPr lang="en-GB"/>
              <a:t> the graph we perform the </a:t>
            </a:r>
            <a:r>
              <a:rPr lang="en-GB"/>
              <a:t>following steps</a:t>
            </a:r>
            <a:r>
              <a:rPr lang="en-GB"/>
              <a:t>: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Convert image to gray colors.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Run </a:t>
            </a:r>
            <a:r>
              <a:rPr lang="en-GB"/>
              <a:t>gaussian</a:t>
            </a:r>
            <a:r>
              <a:rPr lang="en-GB"/>
              <a:t> blur function.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Perform canny edge </a:t>
            </a:r>
            <a:r>
              <a:rPr lang="en-GB"/>
              <a:t>detection</a:t>
            </a:r>
            <a:r>
              <a:rPr lang="en-GB"/>
              <a:t> </a:t>
            </a:r>
            <a:r>
              <a:rPr lang="en-GB"/>
              <a:t>algorithm.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Use Hough lines </a:t>
            </a:r>
            <a:r>
              <a:rPr lang="en-GB"/>
              <a:t>transformation.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Remove the detected axes.</a:t>
            </a:r>
            <a:endParaRPr/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Remove the digits.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 txBox="1"/>
          <p:nvPr>
            <p:ph type="ctrTitle"/>
          </p:nvPr>
        </p:nvSpPr>
        <p:spPr>
          <a:xfrm>
            <a:off x="824000" y="1613825"/>
            <a:ext cx="50337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Live</a:t>
            </a:r>
            <a:r>
              <a:rPr lang="en-GB" sz="4800"/>
              <a:t> demo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ctrTitle"/>
          </p:nvPr>
        </p:nvSpPr>
        <p:spPr>
          <a:xfrm>
            <a:off x="824000" y="429150"/>
            <a:ext cx="42555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Nunito"/>
                <a:ea typeface="Nunito"/>
                <a:cs typeface="Nunito"/>
                <a:sym typeface="Nunito"/>
              </a:rPr>
              <a:t>Agenda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4" name="Shape 284"/>
          <p:cNvSpPr txBox="1"/>
          <p:nvPr>
            <p:ph idx="1" type="subTitle"/>
          </p:nvPr>
        </p:nvSpPr>
        <p:spPr>
          <a:xfrm>
            <a:off x="443000" y="1429350"/>
            <a:ext cx="6422400" cy="29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Goal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Progress During The S</a:t>
            </a:r>
            <a:r>
              <a:rPr lang="en-GB" sz="2400"/>
              <a:t>emester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Final Product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Schema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Problems Encountered &amp; Solutions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Live Demo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/>
        </p:nvSpPr>
        <p:spPr>
          <a:xfrm>
            <a:off x="824000" y="504950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Goal</a:t>
            </a:r>
            <a:endParaRPr b="1" sz="30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90" name="Shape 290"/>
          <p:cNvSpPr txBox="1"/>
          <p:nvPr/>
        </p:nvSpPr>
        <p:spPr>
          <a:xfrm>
            <a:off x="824000" y="13009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Turn a handwritten picture of price (or volume) 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into a stream of market data (table format)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1" name="Shape 2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173" y="2571751"/>
            <a:ext cx="2743605" cy="2052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Shape 2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1525" y="2571750"/>
            <a:ext cx="2944550" cy="205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Shape 293"/>
          <p:cNvSpPr/>
          <p:nvPr/>
        </p:nvSpPr>
        <p:spPr>
          <a:xfrm>
            <a:off x="3905025" y="3218375"/>
            <a:ext cx="1275600" cy="624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/>
        </p:nvSpPr>
        <p:spPr>
          <a:xfrm>
            <a:off x="438150" y="2710950"/>
            <a:ext cx="1543200" cy="765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Image in a given format (png)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9" name="Shape 299"/>
          <p:cNvSpPr txBox="1"/>
          <p:nvPr/>
        </p:nvSpPr>
        <p:spPr>
          <a:xfrm>
            <a:off x="2387100" y="2710950"/>
            <a:ext cx="1107900" cy="765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Recognize graph axis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0" name="Shape 300"/>
          <p:cNvSpPr txBox="1"/>
          <p:nvPr/>
        </p:nvSpPr>
        <p:spPr>
          <a:xfrm>
            <a:off x="3900850" y="2710950"/>
            <a:ext cx="1107900" cy="765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Recognize graph line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1" name="Shape 301"/>
          <p:cNvSpPr txBox="1"/>
          <p:nvPr/>
        </p:nvSpPr>
        <p:spPr>
          <a:xfrm>
            <a:off x="5381050" y="2664900"/>
            <a:ext cx="1710000" cy="857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Calculate exact x,y values for every point of the line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2" name="Shape 302"/>
          <p:cNvSpPr txBox="1"/>
          <p:nvPr/>
        </p:nvSpPr>
        <p:spPr>
          <a:xfrm>
            <a:off x="7439650" y="2710950"/>
            <a:ext cx="1107900" cy="765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Process output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303" name="Shape 303"/>
          <p:cNvCxnSpPr>
            <a:stCxn id="298" idx="3"/>
            <a:endCxn id="299" idx="1"/>
          </p:cNvCxnSpPr>
          <p:nvPr/>
        </p:nvCxnSpPr>
        <p:spPr>
          <a:xfrm>
            <a:off x="1981350" y="3093450"/>
            <a:ext cx="40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4" name="Shape 304"/>
          <p:cNvCxnSpPr>
            <a:stCxn id="300" idx="3"/>
            <a:endCxn id="301" idx="1"/>
          </p:cNvCxnSpPr>
          <p:nvPr/>
        </p:nvCxnSpPr>
        <p:spPr>
          <a:xfrm>
            <a:off x="5008750" y="3093450"/>
            <a:ext cx="37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5" name="Shape 305"/>
          <p:cNvCxnSpPr>
            <a:stCxn id="301" idx="3"/>
            <a:endCxn id="302" idx="1"/>
          </p:cNvCxnSpPr>
          <p:nvPr/>
        </p:nvCxnSpPr>
        <p:spPr>
          <a:xfrm>
            <a:off x="7091050" y="3093450"/>
            <a:ext cx="34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6" name="Shape 306"/>
          <p:cNvCxnSpPr>
            <a:stCxn id="299" idx="3"/>
            <a:endCxn id="300" idx="1"/>
          </p:cNvCxnSpPr>
          <p:nvPr/>
        </p:nvCxnSpPr>
        <p:spPr>
          <a:xfrm>
            <a:off x="3495000" y="3093450"/>
            <a:ext cx="40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Shape 307"/>
          <p:cNvCxnSpPr/>
          <p:nvPr/>
        </p:nvCxnSpPr>
        <p:spPr>
          <a:xfrm>
            <a:off x="2098675" y="4059450"/>
            <a:ext cx="660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Shape 308"/>
          <p:cNvCxnSpPr/>
          <p:nvPr/>
        </p:nvCxnSpPr>
        <p:spPr>
          <a:xfrm>
            <a:off x="2401975" y="3982325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Shape 309"/>
          <p:cNvCxnSpPr/>
          <p:nvPr/>
        </p:nvCxnSpPr>
        <p:spPr>
          <a:xfrm>
            <a:off x="5084950" y="3983250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0" name="Shape 310"/>
          <p:cNvCxnSpPr/>
          <p:nvPr/>
        </p:nvCxnSpPr>
        <p:spPr>
          <a:xfrm>
            <a:off x="8472475" y="3983250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1" name="Shape 311"/>
          <p:cNvSpPr txBox="1"/>
          <p:nvPr/>
        </p:nvSpPr>
        <p:spPr>
          <a:xfrm>
            <a:off x="351375" y="3705675"/>
            <a:ext cx="14337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Timeline for the semester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2" name="Shape 312"/>
          <p:cNvSpPr txBox="1"/>
          <p:nvPr/>
        </p:nvSpPr>
        <p:spPr>
          <a:xfrm>
            <a:off x="1798350" y="4120950"/>
            <a:ext cx="1240500" cy="7650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2 - Kickoff meeting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3" name="Shape 313"/>
          <p:cNvSpPr txBox="1"/>
          <p:nvPr/>
        </p:nvSpPr>
        <p:spPr>
          <a:xfrm>
            <a:off x="4591600" y="4120950"/>
            <a:ext cx="9867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7 -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Midway Meeting 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314" name="Shape 314"/>
          <p:cNvCxnSpPr/>
          <p:nvPr/>
        </p:nvCxnSpPr>
        <p:spPr>
          <a:xfrm>
            <a:off x="6288175" y="3982325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5" name="Shape 315"/>
          <p:cNvSpPr txBox="1"/>
          <p:nvPr/>
        </p:nvSpPr>
        <p:spPr>
          <a:xfrm>
            <a:off x="5810800" y="4120950"/>
            <a:ext cx="9867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11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7766800" y="4120950"/>
            <a:ext cx="12405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13 -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Final Meeting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7" name="Shape 317"/>
          <p:cNvSpPr txBox="1"/>
          <p:nvPr>
            <p:ph idx="4294967295" type="title"/>
          </p:nvPr>
        </p:nvSpPr>
        <p:spPr>
          <a:xfrm>
            <a:off x="438150" y="518550"/>
            <a:ext cx="5449500" cy="14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Progress During The Semester</a:t>
            </a: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Kick-Off</a:t>
            </a:r>
            <a:r>
              <a:rPr lang="en-GB" sz="2400" u="sng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Meeting</a:t>
            </a:r>
            <a:endParaRPr sz="2400" u="sng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idx="4294967295" type="title"/>
          </p:nvPr>
        </p:nvSpPr>
        <p:spPr>
          <a:xfrm>
            <a:off x="438150" y="518550"/>
            <a:ext cx="5372700" cy="12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Progress During The Semester</a:t>
            </a: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Mid-Way Meeting</a:t>
            </a:r>
            <a:endParaRPr sz="2400" u="sng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438150" y="2406150"/>
            <a:ext cx="1184100" cy="9393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in a given format (png </a:t>
            </a:r>
            <a:r>
              <a:rPr lang="en-GB">
                <a:solidFill>
                  <a:srgbClr val="FFD966"/>
                </a:solidFill>
              </a:rPr>
              <a:t>+ jpg</a:t>
            </a:r>
            <a:r>
              <a:rPr lang="en-GB"/>
              <a:t>)</a:t>
            </a:r>
            <a:endParaRPr/>
          </a:p>
        </p:txBody>
      </p:sp>
      <p:sp>
        <p:nvSpPr>
          <p:cNvPr id="324" name="Shape 324"/>
          <p:cNvSpPr txBox="1"/>
          <p:nvPr/>
        </p:nvSpPr>
        <p:spPr>
          <a:xfrm>
            <a:off x="1829700" y="2406150"/>
            <a:ext cx="1240500" cy="9393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Recognize graph axis</a:t>
            </a:r>
            <a:endParaRPr/>
          </a:p>
        </p:txBody>
      </p:sp>
      <p:sp>
        <p:nvSpPr>
          <p:cNvPr id="325" name="Shape 325"/>
          <p:cNvSpPr txBox="1"/>
          <p:nvPr/>
        </p:nvSpPr>
        <p:spPr>
          <a:xfrm>
            <a:off x="3270250" y="2406150"/>
            <a:ext cx="1107900" cy="9393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Recognize graph line</a:t>
            </a:r>
            <a:endParaRPr/>
          </a:p>
        </p:txBody>
      </p:sp>
      <p:sp>
        <p:nvSpPr>
          <p:cNvPr id="326" name="Shape 326"/>
          <p:cNvSpPr txBox="1"/>
          <p:nvPr/>
        </p:nvSpPr>
        <p:spPr>
          <a:xfrm>
            <a:off x="5950975" y="2420100"/>
            <a:ext cx="1597200" cy="9393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Calc x,y values for every point of the line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Shape 327"/>
          <p:cNvSpPr txBox="1"/>
          <p:nvPr/>
        </p:nvSpPr>
        <p:spPr>
          <a:xfrm>
            <a:off x="7744450" y="2406150"/>
            <a:ext cx="1107900" cy="9393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 output</a:t>
            </a:r>
            <a:endParaRPr/>
          </a:p>
        </p:txBody>
      </p:sp>
      <p:cxnSp>
        <p:nvCxnSpPr>
          <p:cNvPr id="328" name="Shape 328"/>
          <p:cNvCxnSpPr>
            <a:stCxn id="323" idx="3"/>
            <a:endCxn id="324" idx="1"/>
          </p:cNvCxnSpPr>
          <p:nvPr/>
        </p:nvCxnSpPr>
        <p:spPr>
          <a:xfrm>
            <a:off x="1622250" y="2875800"/>
            <a:ext cx="20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9" name="Shape 329"/>
          <p:cNvCxnSpPr>
            <a:stCxn id="325" idx="3"/>
            <a:endCxn id="330" idx="1"/>
          </p:cNvCxnSpPr>
          <p:nvPr/>
        </p:nvCxnSpPr>
        <p:spPr>
          <a:xfrm>
            <a:off x="4378150" y="2875800"/>
            <a:ext cx="20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1" name="Shape 331"/>
          <p:cNvCxnSpPr>
            <a:stCxn id="326" idx="3"/>
            <a:endCxn id="327" idx="1"/>
          </p:cNvCxnSpPr>
          <p:nvPr/>
        </p:nvCxnSpPr>
        <p:spPr>
          <a:xfrm flipH="1" rot="10800000">
            <a:off x="7548175" y="2875650"/>
            <a:ext cx="196200" cy="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2" name="Shape 332"/>
          <p:cNvCxnSpPr>
            <a:stCxn id="324" idx="3"/>
            <a:endCxn id="325" idx="1"/>
          </p:cNvCxnSpPr>
          <p:nvPr/>
        </p:nvCxnSpPr>
        <p:spPr>
          <a:xfrm>
            <a:off x="3070200" y="2875800"/>
            <a:ext cx="20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3" name="Shape 333"/>
          <p:cNvCxnSpPr/>
          <p:nvPr/>
        </p:nvCxnSpPr>
        <p:spPr>
          <a:xfrm>
            <a:off x="2098675" y="3754650"/>
            <a:ext cx="660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Shape 334"/>
          <p:cNvCxnSpPr/>
          <p:nvPr/>
        </p:nvCxnSpPr>
        <p:spPr>
          <a:xfrm>
            <a:off x="2401975" y="3677525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Shape 335"/>
          <p:cNvCxnSpPr/>
          <p:nvPr/>
        </p:nvCxnSpPr>
        <p:spPr>
          <a:xfrm>
            <a:off x="5084950" y="3678450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Shape 336"/>
          <p:cNvCxnSpPr/>
          <p:nvPr/>
        </p:nvCxnSpPr>
        <p:spPr>
          <a:xfrm>
            <a:off x="8472475" y="3678450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" name="Shape 337"/>
          <p:cNvSpPr txBox="1"/>
          <p:nvPr/>
        </p:nvSpPr>
        <p:spPr>
          <a:xfrm>
            <a:off x="351375" y="3400875"/>
            <a:ext cx="14337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Timeline for the semester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8" name="Shape 338"/>
          <p:cNvSpPr txBox="1"/>
          <p:nvPr/>
        </p:nvSpPr>
        <p:spPr>
          <a:xfrm>
            <a:off x="1798350" y="3816150"/>
            <a:ext cx="1240500" cy="5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2 - Kickoff meeting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9" name="Shape 339"/>
          <p:cNvSpPr txBox="1"/>
          <p:nvPr/>
        </p:nvSpPr>
        <p:spPr>
          <a:xfrm>
            <a:off x="4591600" y="3816150"/>
            <a:ext cx="986700" cy="7650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7 -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Midway Meeting 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340" name="Shape 340"/>
          <p:cNvCxnSpPr/>
          <p:nvPr/>
        </p:nvCxnSpPr>
        <p:spPr>
          <a:xfrm>
            <a:off x="6288175" y="3677525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1" name="Shape 341"/>
          <p:cNvSpPr txBox="1"/>
          <p:nvPr/>
        </p:nvSpPr>
        <p:spPr>
          <a:xfrm>
            <a:off x="5810800" y="3816150"/>
            <a:ext cx="9867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11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42" name="Shape 342"/>
          <p:cNvSpPr txBox="1"/>
          <p:nvPr/>
        </p:nvSpPr>
        <p:spPr>
          <a:xfrm>
            <a:off x="7766800" y="3816150"/>
            <a:ext cx="12405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13 -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Final Meeting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0" name="Shape 330"/>
          <p:cNvSpPr txBox="1"/>
          <p:nvPr/>
        </p:nvSpPr>
        <p:spPr>
          <a:xfrm>
            <a:off x="4586850" y="2406150"/>
            <a:ext cx="1107900" cy="9393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Detect numbers</a:t>
            </a:r>
            <a:endParaRPr/>
          </a:p>
        </p:txBody>
      </p:sp>
      <p:cxnSp>
        <p:nvCxnSpPr>
          <p:cNvPr id="343" name="Shape 343"/>
          <p:cNvCxnSpPr>
            <a:stCxn id="330" idx="3"/>
            <a:endCxn id="326" idx="1"/>
          </p:cNvCxnSpPr>
          <p:nvPr/>
        </p:nvCxnSpPr>
        <p:spPr>
          <a:xfrm>
            <a:off x="5694750" y="2875800"/>
            <a:ext cx="256200" cy="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4" name="Shape 344"/>
          <p:cNvSpPr txBox="1"/>
          <p:nvPr/>
        </p:nvSpPr>
        <p:spPr>
          <a:xfrm>
            <a:off x="6887925" y="662700"/>
            <a:ext cx="1813200" cy="9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00"/>
                </a:solidFill>
              </a:rPr>
              <a:t>Yellow </a:t>
            </a:r>
            <a:r>
              <a:rPr lang="en-GB"/>
              <a:t>- New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Green </a:t>
            </a:r>
            <a:r>
              <a:rPr lang="en-GB"/>
              <a:t>- Done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Red</a:t>
            </a:r>
            <a:r>
              <a:rPr lang="en-GB"/>
              <a:t>	  - In Progress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/>
          <p:nvPr>
            <p:ph idx="4294967295" type="title"/>
          </p:nvPr>
        </p:nvSpPr>
        <p:spPr>
          <a:xfrm>
            <a:off x="438150" y="518550"/>
            <a:ext cx="5372700" cy="12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Progress During The Semester</a:t>
            </a: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Final Meeting</a:t>
            </a:r>
            <a:endParaRPr sz="2400" u="sng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0" name="Shape 350"/>
          <p:cNvSpPr txBox="1"/>
          <p:nvPr/>
        </p:nvSpPr>
        <p:spPr>
          <a:xfrm>
            <a:off x="438150" y="2406150"/>
            <a:ext cx="1184100" cy="9393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in a given format (png / jpg)</a:t>
            </a:r>
            <a:endParaRPr/>
          </a:p>
        </p:txBody>
      </p:sp>
      <p:sp>
        <p:nvSpPr>
          <p:cNvPr id="351" name="Shape 351"/>
          <p:cNvSpPr txBox="1"/>
          <p:nvPr/>
        </p:nvSpPr>
        <p:spPr>
          <a:xfrm>
            <a:off x="1829700" y="2406150"/>
            <a:ext cx="1240500" cy="9393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Recognize graph axis</a:t>
            </a:r>
            <a:endParaRPr/>
          </a:p>
        </p:txBody>
      </p:sp>
      <p:sp>
        <p:nvSpPr>
          <p:cNvPr id="352" name="Shape 352"/>
          <p:cNvSpPr txBox="1"/>
          <p:nvPr/>
        </p:nvSpPr>
        <p:spPr>
          <a:xfrm>
            <a:off x="3270250" y="2406150"/>
            <a:ext cx="1107900" cy="9393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Recognize graph line</a:t>
            </a:r>
            <a:endParaRPr/>
          </a:p>
        </p:txBody>
      </p:sp>
      <p:sp>
        <p:nvSpPr>
          <p:cNvPr id="353" name="Shape 353"/>
          <p:cNvSpPr txBox="1"/>
          <p:nvPr/>
        </p:nvSpPr>
        <p:spPr>
          <a:xfrm>
            <a:off x="5950975" y="2420100"/>
            <a:ext cx="1597200" cy="9393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Calc x,y values for every point of the line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Shape 354"/>
          <p:cNvSpPr txBox="1"/>
          <p:nvPr/>
        </p:nvSpPr>
        <p:spPr>
          <a:xfrm>
            <a:off x="7744450" y="2406150"/>
            <a:ext cx="1107900" cy="9393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 output</a:t>
            </a:r>
            <a:endParaRPr/>
          </a:p>
        </p:txBody>
      </p:sp>
      <p:cxnSp>
        <p:nvCxnSpPr>
          <p:cNvPr id="355" name="Shape 355"/>
          <p:cNvCxnSpPr>
            <a:stCxn id="350" idx="3"/>
            <a:endCxn id="351" idx="1"/>
          </p:cNvCxnSpPr>
          <p:nvPr/>
        </p:nvCxnSpPr>
        <p:spPr>
          <a:xfrm>
            <a:off x="1622250" y="2875800"/>
            <a:ext cx="20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6" name="Shape 356"/>
          <p:cNvCxnSpPr>
            <a:stCxn id="352" idx="3"/>
            <a:endCxn id="357" idx="1"/>
          </p:cNvCxnSpPr>
          <p:nvPr/>
        </p:nvCxnSpPr>
        <p:spPr>
          <a:xfrm>
            <a:off x="4378150" y="2875800"/>
            <a:ext cx="20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8" name="Shape 358"/>
          <p:cNvCxnSpPr>
            <a:stCxn id="353" idx="3"/>
            <a:endCxn id="354" idx="1"/>
          </p:cNvCxnSpPr>
          <p:nvPr/>
        </p:nvCxnSpPr>
        <p:spPr>
          <a:xfrm flipH="1" rot="10800000">
            <a:off x="7548175" y="2875650"/>
            <a:ext cx="196200" cy="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9" name="Shape 359"/>
          <p:cNvCxnSpPr>
            <a:stCxn id="351" idx="3"/>
            <a:endCxn id="352" idx="1"/>
          </p:cNvCxnSpPr>
          <p:nvPr/>
        </p:nvCxnSpPr>
        <p:spPr>
          <a:xfrm>
            <a:off x="3070200" y="2875800"/>
            <a:ext cx="20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0" name="Shape 360"/>
          <p:cNvCxnSpPr/>
          <p:nvPr/>
        </p:nvCxnSpPr>
        <p:spPr>
          <a:xfrm>
            <a:off x="2098675" y="3754650"/>
            <a:ext cx="660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Shape 361"/>
          <p:cNvCxnSpPr/>
          <p:nvPr/>
        </p:nvCxnSpPr>
        <p:spPr>
          <a:xfrm>
            <a:off x="2401975" y="3677525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Shape 362"/>
          <p:cNvCxnSpPr/>
          <p:nvPr/>
        </p:nvCxnSpPr>
        <p:spPr>
          <a:xfrm>
            <a:off x="5084950" y="3678450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Shape 363"/>
          <p:cNvCxnSpPr/>
          <p:nvPr/>
        </p:nvCxnSpPr>
        <p:spPr>
          <a:xfrm>
            <a:off x="8472475" y="3678450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4" name="Shape 364"/>
          <p:cNvSpPr txBox="1"/>
          <p:nvPr/>
        </p:nvSpPr>
        <p:spPr>
          <a:xfrm>
            <a:off x="351375" y="3400875"/>
            <a:ext cx="14337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Timeline for the semester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5" name="Shape 365"/>
          <p:cNvSpPr txBox="1"/>
          <p:nvPr/>
        </p:nvSpPr>
        <p:spPr>
          <a:xfrm>
            <a:off x="1798350" y="3816150"/>
            <a:ext cx="1240500" cy="5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2 - Kickoff meeting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6" name="Shape 366"/>
          <p:cNvSpPr txBox="1"/>
          <p:nvPr/>
        </p:nvSpPr>
        <p:spPr>
          <a:xfrm>
            <a:off x="4591600" y="3816150"/>
            <a:ext cx="9867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7 -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Midway Meeting 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367" name="Shape 367"/>
          <p:cNvCxnSpPr/>
          <p:nvPr/>
        </p:nvCxnSpPr>
        <p:spPr>
          <a:xfrm>
            <a:off x="6288175" y="3677525"/>
            <a:ext cx="0" cy="21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8" name="Shape 368"/>
          <p:cNvSpPr txBox="1"/>
          <p:nvPr/>
        </p:nvSpPr>
        <p:spPr>
          <a:xfrm>
            <a:off x="5810800" y="3816150"/>
            <a:ext cx="9867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11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9" name="Shape 369"/>
          <p:cNvSpPr txBox="1"/>
          <p:nvPr/>
        </p:nvSpPr>
        <p:spPr>
          <a:xfrm>
            <a:off x="7766800" y="3816150"/>
            <a:ext cx="1240500" cy="7650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Week 13 -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Final Meeting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57" name="Shape 357"/>
          <p:cNvSpPr txBox="1"/>
          <p:nvPr/>
        </p:nvSpPr>
        <p:spPr>
          <a:xfrm>
            <a:off x="4586850" y="2406150"/>
            <a:ext cx="1107900" cy="9393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Detect numbers</a:t>
            </a:r>
            <a:endParaRPr/>
          </a:p>
        </p:txBody>
      </p:sp>
      <p:cxnSp>
        <p:nvCxnSpPr>
          <p:cNvPr id="370" name="Shape 370"/>
          <p:cNvCxnSpPr>
            <a:stCxn id="357" idx="3"/>
            <a:endCxn id="353" idx="1"/>
          </p:cNvCxnSpPr>
          <p:nvPr/>
        </p:nvCxnSpPr>
        <p:spPr>
          <a:xfrm>
            <a:off x="5694750" y="2875800"/>
            <a:ext cx="256200" cy="1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/>
          <p:nvPr/>
        </p:nvSpPr>
        <p:spPr>
          <a:xfrm>
            <a:off x="438150" y="13009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Nunito"/>
              <a:buChar char="●"/>
            </a:pP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GTT is built in Python.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Nunito"/>
              <a:buChar char="●"/>
            </a:pP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We used some </a:t>
            </a:r>
            <a:r>
              <a:rPr lang="en-GB" sz="1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known</a:t>
            </a: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visual recognition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	a</a:t>
            </a: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lgorithms</a:t>
            </a: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for reading the image (using O</a:t>
            </a: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penCV</a:t>
            </a: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).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Nunito"/>
              <a:buChar char="●"/>
            </a:pP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We used deep learning classifier in order.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	</a:t>
            </a: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</a:t>
            </a: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o recognize digits better (KERAS + TF).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Nunito"/>
              <a:buChar char="●"/>
            </a:pP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We created independent modules that communicates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	between themselves (through an integrator).</a:t>
            </a:r>
            <a:endParaRPr sz="17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6" name="Shape 376"/>
          <p:cNvSpPr txBox="1"/>
          <p:nvPr>
            <p:ph idx="4294967295" type="title"/>
          </p:nvPr>
        </p:nvSpPr>
        <p:spPr>
          <a:xfrm>
            <a:off x="438150" y="518550"/>
            <a:ext cx="5295900" cy="6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Final</a:t>
            </a:r>
            <a:r>
              <a:rPr lang="en-GB">
                <a:solidFill>
                  <a:srgbClr val="FFFFFF"/>
                </a:solidFill>
              </a:rPr>
              <a:t> </a:t>
            </a:r>
            <a:r>
              <a:rPr lang="en-GB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Product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Shape 381"/>
          <p:cNvGrpSpPr/>
          <p:nvPr/>
        </p:nvGrpSpPr>
        <p:grpSpPr>
          <a:xfrm>
            <a:off x="891753" y="1434409"/>
            <a:ext cx="5369229" cy="3495519"/>
            <a:chOff x="536700" y="534550"/>
            <a:chExt cx="5263950" cy="3962275"/>
          </a:xfrm>
        </p:grpSpPr>
        <p:sp>
          <p:nvSpPr>
            <p:cNvPr id="382" name="Shape 382"/>
            <p:cNvSpPr/>
            <p:nvPr/>
          </p:nvSpPr>
          <p:spPr>
            <a:xfrm>
              <a:off x="3634650" y="534550"/>
              <a:ext cx="2166000" cy="2640300"/>
            </a:xfrm>
            <a:prstGeom prst="rect">
              <a:avLst/>
            </a:prstGeom>
            <a:solidFill>
              <a:srgbClr val="6D9EEB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/>
                <a:t>GTT</a:t>
              </a:r>
              <a:endParaRPr b="1"/>
            </a:p>
          </p:txBody>
        </p:sp>
        <p:sp>
          <p:nvSpPr>
            <p:cNvPr id="383" name="Shape 383"/>
            <p:cNvSpPr/>
            <p:nvPr/>
          </p:nvSpPr>
          <p:spPr>
            <a:xfrm>
              <a:off x="4033650" y="1644550"/>
              <a:ext cx="1381500" cy="572700"/>
            </a:xfrm>
            <a:prstGeom prst="rect">
              <a:avLst/>
            </a:prstGeom>
            <a:solidFill>
              <a:srgbClr val="A4C2F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pic2data</a:t>
              </a: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536700" y="935950"/>
              <a:ext cx="2387400" cy="327600"/>
            </a:xfrm>
            <a:prstGeom prst="rect">
              <a:avLst/>
            </a:prstGeom>
            <a:solidFill>
              <a:srgbClr val="6D9EEB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/>
                <a:t>GTT_numbersDetection</a:t>
              </a:r>
              <a:endParaRPr b="1"/>
            </a:p>
          </p:txBody>
        </p:sp>
        <p:sp>
          <p:nvSpPr>
            <p:cNvPr id="385" name="Shape 385"/>
            <p:cNvSpPr/>
            <p:nvPr/>
          </p:nvSpPr>
          <p:spPr>
            <a:xfrm>
              <a:off x="536700" y="1671250"/>
              <a:ext cx="2387400" cy="393600"/>
            </a:xfrm>
            <a:prstGeom prst="rect">
              <a:avLst/>
            </a:prstGeom>
            <a:solidFill>
              <a:srgbClr val="6D9EEB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/>
                <a:t>GTT_graphDetection</a:t>
              </a:r>
              <a:endParaRPr b="1"/>
            </a:p>
          </p:txBody>
        </p:sp>
        <p:sp>
          <p:nvSpPr>
            <p:cNvPr id="386" name="Shape 386"/>
            <p:cNvSpPr/>
            <p:nvPr/>
          </p:nvSpPr>
          <p:spPr>
            <a:xfrm>
              <a:off x="536700" y="2396350"/>
              <a:ext cx="2387400" cy="327600"/>
            </a:xfrm>
            <a:prstGeom prst="rect">
              <a:avLst/>
            </a:prstGeom>
            <a:solidFill>
              <a:srgbClr val="6D9EEB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/>
                <a:t>GTT_stripes</a:t>
              </a:r>
              <a:endParaRPr b="1"/>
            </a:p>
          </p:txBody>
        </p:sp>
        <p:sp>
          <p:nvSpPr>
            <p:cNvPr id="387" name="Shape 387"/>
            <p:cNvSpPr/>
            <p:nvPr/>
          </p:nvSpPr>
          <p:spPr>
            <a:xfrm>
              <a:off x="4033650" y="2396475"/>
              <a:ext cx="1381500" cy="572700"/>
            </a:xfrm>
            <a:prstGeom prst="rect">
              <a:avLst/>
            </a:prstGeom>
            <a:solidFill>
              <a:srgbClr val="A4C2F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exportXY</a:t>
              </a: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3634650" y="3410225"/>
              <a:ext cx="2166000" cy="1086600"/>
            </a:xfrm>
            <a:prstGeom prst="rect">
              <a:avLst/>
            </a:prstGeom>
            <a:solidFill>
              <a:srgbClr val="6D9EEB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/>
                <a:t>GTT_output</a:t>
              </a:r>
              <a:endParaRPr b="1"/>
            </a:p>
          </p:txBody>
        </p:sp>
        <p:sp>
          <p:nvSpPr>
            <p:cNvPr id="389" name="Shape 389"/>
            <p:cNvSpPr/>
            <p:nvPr/>
          </p:nvSpPr>
          <p:spPr>
            <a:xfrm>
              <a:off x="4033650" y="919450"/>
              <a:ext cx="1381500" cy="572700"/>
            </a:xfrm>
            <a:prstGeom prst="rect">
              <a:avLst/>
            </a:prstGeom>
            <a:solidFill>
              <a:srgbClr val="A4C2F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main</a:t>
              </a:r>
              <a:endParaRPr/>
            </a:p>
          </p:txBody>
        </p:sp>
        <p:cxnSp>
          <p:nvCxnSpPr>
            <p:cNvPr id="390" name="Shape 390"/>
            <p:cNvCxnSpPr>
              <a:stCxn id="389" idx="2"/>
              <a:endCxn id="383" idx="0"/>
            </p:cNvCxnSpPr>
            <p:nvPr/>
          </p:nvCxnSpPr>
          <p:spPr>
            <a:xfrm>
              <a:off x="4724400" y="1492150"/>
              <a:ext cx="0" cy="152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1" name="Shape 391"/>
            <p:cNvCxnSpPr>
              <a:stCxn id="383" idx="2"/>
              <a:endCxn id="387" idx="0"/>
            </p:cNvCxnSpPr>
            <p:nvPr/>
          </p:nvCxnSpPr>
          <p:spPr>
            <a:xfrm>
              <a:off x="4724400" y="2217250"/>
              <a:ext cx="0" cy="179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2" name="Shape 392"/>
            <p:cNvCxnSpPr>
              <a:stCxn id="382" idx="2"/>
              <a:endCxn id="388" idx="0"/>
            </p:cNvCxnSpPr>
            <p:nvPr/>
          </p:nvCxnSpPr>
          <p:spPr>
            <a:xfrm>
              <a:off x="4717650" y="3174850"/>
              <a:ext cx="0" cy="235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3" name="Shape 393"/>
            <p:cNvCxnSpPr>
              <a:stCxn id="383" idx="1"/>
            </p:cNvCxnSpPr>
            <p:nvPr/>
          </p:nvCxnSpPr>
          <p:spPr>
            <a:xfrm rot="10800000">
              <a:off x="3349050" y="1930900"/>
              <a:ext cx="684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4" name="Shape 394"/>
            <p:cNvCxnSpPr/>
            <p:nvPr/>
          </p:nvCxnSpPr>
          <p:spPr>
            <a:xfrm>
              <a:off x="3348975" y="1087575"/>
              <a:ext cx="0" cy="1586400"/>
            </a:xfrm>
            <a:prstGeom prst="straightConnector1">
              <a:avLst/>
            </a:prstGeom>
            <a:noFill/>
            <a:ln cap="flat" cmpd="sng" w="762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5" name="Shape 395"/>
            <p:cNvCxnSpPr>
              <a:endCxn id="384" idx="3"/>
            </p:cNvCxnSpPr>
            <p:nvPr/>
          </p:nvCxnSpPr>
          <p:spPr>
            <a:xfrm rot="10800000">
              <a:off x="2924100" y="1099750"/>
              <a:ext cx="380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396" name="Shape 396"/>
            <p:cNvCxnSpPr/>
            <p:nvPr/>
          </p:nvCxnSpPr>
          <p:spPr>
            <a:xfrm rot="10800000">
              <a:off x="2924100" y="1861750"/>
              <a:ext cx="380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397" name="Shape 397"/>
            <p:cNvCxnSpPr/>
            <p:nvPr/>
          </p:nvCxnSpPr>
          <p:spPr>
            <a:xfrm rot="10800000">
              <a:off x="2924100" y="2623750"/>
              <a:ext cx="380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</p:grpSp>
      <p:sp>
        <p:nvSpPr>
          <p:cNvPr id="398" name="Shape 398"/>
          <p:cNvSpPr txBox="1"/>
          <p:nvPr>
            <p:ph type="ctrTitle"/>
          </p:nvPr>
        </p:nvSpPr>
        <p:spPr>
          <a:xfrm>
            <a:off x="549900" y="430625"/>
            <a:ext cx="4303500" cy="10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Nunito"/>
                <a:ea typeface="Nunito"/>
                <a:cs typeface="Nunito"/>
                <a:sym typeface="Nunito"/>
              </a:rPr>
              <a:t>Schema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 txBox="1"/>
          <p:nvPr>
            <p:ph type="ctrTitle"/>
          </p:nvPr>
        </p:nvSpPr>
        <p:spPr>
          <a:xfrm>
            <a:off x="656625" y="434350"/>
            <a:ext cx="5085300" cy="9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Nunito"/>
                <a:ea typeface="Nunito"/>
                <a:cs typeface="Nunito"/>
                <a:sym typeface="Nunito"/>
              </a:rPr>
              <a:t>Problems Encountered &amp; Solutions </a:t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latin typeface="Nunito"/>
                <a:ea typeface="Nunito"/>
                <a:cs typeface="Nunito"/>
                <a:sym typeface="Nunito"/>
              </a:rPr>
              <a:t>Axes Detection</a:t>
            </a:r>
            <a:endParaRPr sz="2400" u="sng"/>
          </a:p>
        </p:txBody>
      </p:sp>
      <p:sp>
        <p:nvSpPr>
          <p:cNvPr id="404" name="Shape 404"/>
          <p:cNvSpPr txBox="1"/>
          <p:nvPr>
            <p:ph idx="1" type="subTitle"/>
          </p:nvPr>
        </p:nvSpPr>
        <p:spPr>
          <a:xfrm>
            <a:off x="366175" y="1602125"/>
            <a:ext cx="8093400" cy="32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X - axis detection</a:t>
            </a:r>
            <a:endParaRPr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/>
              <a:t>We assume that the longest vertical line is </a:t>
            </a:r>
            <a:endParaRPr/>
          </a:p>
          <a:p>
            <a:pPr indent="4572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/>
              <a:t>the  x axis.</a:t>
            </a:r>
            <a:endParaRPr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Y - axis detection</a:t>
            </a:r>
            <a:endParaRPr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/>
              <a:t>We divide the image into small horizontal stripes.</a:t>
            </a:r>
            <a:endParaRPr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/>
              <a:t>Each point has an epsilon radius. All the points in this epsilon radius will be removed.</a:t>
            </a:r>
            <a:endParaRPr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/>
              <a:t>We choose the stripe with the biggest number of points after the filter.</a:t>
            </a:r>
            <a:endParaRPr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Origin point</a:t>
            </a:r>
            <a:endParaRPr/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/>
              <a:t>Is the intersection between x and y axis.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